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7" r:id="rId4"/>
    <p:sldId id="270" r:id="rId5"/>
    <p:sldId id="271" r:id="rId6"/>
    <p:sldId id="269" r:id="rId7"/>
    <p:sldId id="27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61"/>
    <a:srgbClr val="F8B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67" d="100"/>
          <a:sy n="67" d="100"/>
        </p:scale>
        <p:origin x="1368" y="66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BACF-B331-48C2-A23D-8B21A8909BD2}" type="datetimeFigureOut">
              <a:rPr lang="id-ID" smtClean="0"/>
              <a:pPr/>
              <a:t>25/04/2018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A4BB-C504-4D8D-B7F7-5E33C74563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96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2438400"/>
                <a:ext cx="64008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4500" b="1" dirty="0" smtClean="0"/>
                  <a:t>TABEL KATEGORIK 2</a:t>
                </a:r>
                <a14:m>
                  <m:oMath xmlns:m="http://schemas.openxmlformats.org/officeDocument/2006/math">
                    <m:r>
                      <a:rPr lang="it-IT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t-IT" sz="4500" b="1" dirty="0" smtClean="0"/>
                  <a:t>2</a:t>
                </a:r>
                <a:endParaRPr lang="en-US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438400"/>
                <a:ext cx="6400800" cy="784830"/>
              </a:xfrm>
              <a:prstGeom prst="rect">
                <a:avLst/>
              </a:prstGeom>
              <a:blipFill rotWithShape="0">
                <a:blip r:embed="rId3"/>
                <a:stretch>
                  <a:fillRect t="-16279" b="-3720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4306" y="103982"/>
                <a:ext cx="8229600" cy="86836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TABEL KATEGORIK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4306" y="103982"/>
                <a:ext cx="8229600" cy="868361"/>
              </a:xfrm>
              <a:blipFill rotWithShape="0">
                <a:blip r:embed="rId2"/>
                <a:stretch>
                  <a:fillRect t="-7692" b="-2797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2032469"/>
                  </p:ext>
                </p:extLst>
              </p:nvPr>
            </p:nvGraphicFramePr>
            <p:xfrm>
              <a:off x="447675" y="3048000"/>
              <a:ext cx="8382002" cy="27743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0600"/>
                    <a:gridCol w="990600"/>
                    <a:gridCol w="2133600"/>
                    <a:gridCol w="2133600"/>
                    <a:gridCol w="2133602"/>
                  </a:tblGrid>
                  <a:tr h="359833">
                    <a:tc rowSpan="2"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2700" u="none" strike="noStrike" dirty="0">
                              <a:effectLst/>
                            </a:rPr>
                            <a:t> </a:t>
                          </a:r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700" u="none" strike="noStrike" dirty="0" err="1" smtClean="0">
                              <a:effectLst/>
                            </a:rPr>
                            <a:t>Variabel</a:t>
                          </a:r>
                          <a:r>
                            <a:rPr lang="id-ID" sz="2700" u="none" strike="noStrike" dirty="0" smtClean="0">
                              <a:effectLst/>
                            </a:rPr>
                            <a:t> </a:t>
                          </a:r>
                          <a:r>
                            <a:rPr lang="id-ID" sz="2700" u="none" strike="noStrike" dirty="0">
                              <a:effectLst/>
                            </a:rPr>
                            <a:t>B</a:t>
                          </a:r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id-ID" sz="2700" u="none" strike="noStrike" dirty="0">
                              <a:effectLst/>
                            </a:rPr>
                            <a:t>Jumlah</a:t>
                          </a:r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9833">
                    <a:tc gridSpan="2" v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</a:tr>
                  <a:tr h="737658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700" u="none" strike="noStrike" dirty="0" err="1" smtClean="0">
                              <a:effectLst/>
                            </a:rPr>
                            <a:t>Variabel</a:t>
                          </a:r>
                          <a:r>
                            <a:rPr lang="id-ID" sz="2700" u="none" strike="noStrike" dirty="0" smtClean="0">
                              <a:effectLst/>
                            </a:rPr>
                            <a:t> </a:t>
                          </a:r>
                          <a:r>
                            <a:rPr lang="id-ID" sz="2700" u="none" strike="noStrike" dirty="0">
                              <a:effectLst/>
                            </a:rPr>
                            <a:t>A</a:t>
                          </a:r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d-ID" sz="270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d-ID" sz="270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d-ID" sz="270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d-ID" sz="270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3642">
                    <a:tc v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70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id-ID" sz="2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9833"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2700" u="none" strike="noStrike">
                              <a:effectLst/>
                            </a:rPr>
                            <a:t>Jumlah</a:t>
                          </a:r>
                          <a:endParaRPr lang="id-ID" sz="2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7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d-ID" sz="27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7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2032469"/>
                  </p:ext>
                </p:extLst>
              </p:nvPr>
            </p:nvGraphicFramePr>
            <p:xfrm>
              <a:off x="447675" y="3048000"/>
              <a:ext cx="8382002" cy="27743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0600"/>
                    <a:gridCol w="990600"/>
                    <a:gridCol w="2133600"/>
                    <a:gridCol w="2133600"/>
                    <a:gridCol w="2133602"/>
                  </a:tblGrid>
                  <a:tr h="421005">
                    <a:tc rowSpan="2"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2700" u="none" strike="noStrike" dirty="0">
                              <a:effectLst/>
                            </a:rPr>
                            <a:t> </a:t>
                          </a:r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700" u="none" strike="noStrike" dirty="0" err="1" smtClean="0">
                              <a:effectLst/>
                            </a:rPr>
                            <a:t>Variabel</a:t>
                          </a:r>
                          <a:r>
                            <a:rPr lang="id-ID" sz="2700" u="none" strike="noStrike" dirty="0" smtClean="0">
                              <a:effectLst/>
                            </a:rPr>
                            <a:t> </a:t>
                          </a:r>
                          <a:r>
                            <a:rPr lang="id-ID" sz="2700" u="none" strike="noStrike" dirty="0">
                              <a:effectLst/>
                            </a:rPr>
                            <a:t>B</a:t>
                          </a:r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id-ID" sz="2700" u="none" strike="noStrike" dirty="0">
                              <a:effectLst/>
                            </a:rPr>
                            <a:t>Jumlah</a:t>
                          </a:r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1005">
                    <a:tc gridSpan="2" v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3143" t="-121739" r="-200857" b="-5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2593" t="-121739" r="-100285" b="-51014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</a:tr>
                  <a:tr h="737658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700" u="none" strike="noStrike" dirty="0" err="1" smtClean="0">
                              <a:effectLst/>
                            </a:rPr>
                            <a:t>Variabel</a:t>
                          </a:r>
                          <a:r>
                            <a:rPr lang="id-ID" sz="2700" u="none" strike="noStrike" dirty="0" smtClean="0">
                              <a:effectLst/>
                            </a:rPr>
                            <a:t> </a:t>
                          </a:r>
                          <a:r>
                            <a:rPr lang="id-ID" sz="2700" u="none" strike="noStrike" dirty="0">
                              <a:effectLst/>
                            </a:rPr>
                            <a:t>A</a:t>
                          </a:r>
                          <a:endParaRPr lang="id-ID" sz="2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235" t="-125410" r="-650000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3143" t="-125410" r="-200857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2593" t="-125410" r="-100285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3429" t="-125410" r="-571" b="-188525"/>
                          </a:stretch>
                        </a:blipFill>
                      </a:tcPr>
                    </a:tc>
                  </a:tr>
                  <a:tr h="773642">
                    <a:tc v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235" t="-216535" r="-650000" b="-81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3143" t="-216535" r="-200857" b="-81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2593" t="-216535" r="-100285" b="-81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3429" t="-216535" r="-571" b="-81102"/>
                          </a:stretch>
                        </a:blipFill>
                      </a:tcPr>
                    </a:tc>
                  </a:tr>
                  <a:tr h="421005"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2700" u="none" strike="noStrike">
                              <a:effectLst/>
                            </a:rPr>
                            <a:t>Jumlah</a:t>
                          </a:r>
                          <a:endParaRPr lang="id-ID" sz="2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3143" t="-582609" r="-200857" b="-49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2593" t="-582609" r="-100285" b="-49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3429" t="-582609" r="-571" b="-492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29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783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UJI INDEPENDENSI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143000"/>
                <a:ext cx="8229600" cy="50291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smtClean="0"/>
                  <a:t>Hipotesis</a:t>
                </a:r>
                <a:r>
                  <a:rPr lang="en-US" sz="2700" dirty="0" smtClean="0"/>
                  <a:t>: </a:t>
                </a:r>
              </a:p>
              <a:p>
                <a:pPr marL="457200" indent="0">
                  <a:buNone/>
                  <a:tabLst>
                    <a:tab pos="800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7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/>
                  <a:t>: </a:t>
                </a:r>
                <a:r>
                  <a:rPr lang="en-US" sz="2700" dirty="0" err="1" smtClean="0"/>
                  <a:t>variabel</a:t>
                </a:r>
                <a:r>
                  <a:rPr lang="en-US" sz="2700" dirty="0" smtClean="0"/>
                  <a:t> </a:t>
                </a:r>
                <a:r>
                  <a:rPr lang="en-US" sz="2700" dirty="0" smtClean="0"/>
                  <a:t>A </a:t>
                </a:r>
                <a:r>
                  <a:rPr lang="en-US" sz="2700" dirty="0" err="1" smtClean="0"/>
                  <a:t>dan</a:t>
                </a:r>
                <a:r>
                  <a:rPr lang="en-US" sz="2700" dirty="0" smtClean="0"/>
                  <a:t> B </a:t>
                </a:r>
                <a:r>
                  <a:rPr lang="en-US" sz="2700" dirty="0" err="1" smtClean="0"/>
                  <a:t>independen</a:t>
                </a:r>
                <a:endParaRPr lang="en-US" sz="2700" dirty="0" smtClean="0"/>
              </a:p>
              <a:p>
                <a:pPr marL="457200" indent="0">
                  <a:buNone/>
                  <a:tabLst>
                    <a:tab pos="800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: </a:t>
                </a:r>
                <a:r>
                  <a:rPr lang="en-US" sz="2700" dirty="0" err="1" smtClean="0"/>
                  <a:t>variabel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A </a:t>
                </a:r>
                <a:r>
                  <a:rPr lang="en-US" sz="2700" dirty="0" err="1"/>
                  <a:t>dan</a:t>
                </a:r>
                <a:r>
                  <a:rPr lang="en-US" sz="2700" dirty="0"/>
                  <a:t> </a:t>
                </a:r>
                <a:r>
                  <a:rPr lang="en-US" sz="2700" dirty="0" smtClean="0"/>
                  <a:t>B </a:t>
                </a:r>
                <a:r>
                  <a:rPr lang="en-US" sz="2700" dirty="0" err="1" smtClean="0"/>
                  <a:t>tidak</a:t>
                </a:r>
                <a:r>
                  <a:rPr lang="en-US" sz="2700" dirty="0" smtClean="0"/>
                  <a:t> </a:t>
                </a:r>
                <a:r>
                  <a:rPr lang="en-US" sz="2700" dirty="0" err="1"/>
                  <a:t>independen</a:t>
                </a:r>
                <a:endParaRPr lang="en-US" sz="27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smtClean="0"/>
                  <a:t>Tingkat </a:t>
                </a:r>
                <a:r>
                  <a:rPr lang="en-US" sz="2700" dirty="0" err="1" smtClean="0"/>
                  <a:t>signifikansi</a:t>
                </a:r>
                <a:r>
                  <a:rPr lang="en-US" sz="2700" dirty="0" smtClean="0"/>
                  <a:t>: </a:t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7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err="1" smtClean="0"/>
                  <a:t>Statistik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uji</a:t>
                </a:r>
                <a:r>
                  <a:rPr lang="en-US" sz="2700" dirty="0" smtClean="0"/>
                  <a:t>: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7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𝑎𝑑</m:t>
                                  </m:r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smtClean="0"/>
                  <a:t>Daerah </a:t>
                </a:r>
                <a:r>
                  <a:rPr lang="en-US" sz="2700" dirty="0" err="1" smtClean="0"/>
                  <a:t>kritik</a:t>
                </a:r>
                <a:r>
                  <a:rPr lang="en-US" sz="2700" dirty="0" smtClean="0"/>
                  <a:t>: 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70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70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err="1" smtClean="0"/>
                  <a:t>Kesimpulan</a:t>
                </a:r>
                <a:endParaRPr lang="en-US" sz="2700" dirty="0" smtClean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229600" cy="5029199"/>
              </a:xfrm>
              <a:prstGeom prst="rect">
                <a:avLst/>
              </a:prstGeom>
              <a:blipFill rotWithShape="0">
                <a:blip r:embed="rId2"/>
                <a:stretch>
                  <a:fillRect l="-1185" t="-109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72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1"/>
          </a:xfrm>
        </p:spPr>
        <p:txBody>
          <a:bodyPr/>
          <a:lstStyle/>
          <a:p>
            <a:r>
              <a:rPr lang="en-US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err="1" smtClean="0"/>
              <a:t>Diketahui</a:t>
            </a:r>
            <a:r>
              <a:rPr lang="en-US" sz="2700" dirty="0" smtClean="0"/>
              <a:t> data </a:t>
            </a:r>
            <a:r>
              <a:rPr lang="en-US" sz="2700" dirty="0" err="1" smtClean="0"/>
              <a:t>banyaknya</a:t>
            </a:r>
            <a:r>
              <a:rPr lang="en-US" sz="2700" dirty="0" smtClean="0"/>
              <a:t> </a:t>
            </a:r>
            <a:r>
              <a:rPr lang="en-US" sz="2700" dirty="0" err="1" smtClean="0"/>
              <a:t>produk</a:t>
            </a:r>
            <a:r>
              <a:rPr lang="en-US" sz="2700" dirty="0" smtClean="0"/>
              <a:t> </a:t>
            </a:r>
            <a:r>
              <a:rPr lang="en-US" sz="2700" dirty="0" err="1" smtClean="0"/>
              <a:t>cacat</a:t>
            </a:r>
            <a:r>
              <a:rPr lang="en-US" sz="2700" dirty="0" smtClean="0"/>
              <a:t> </a:t>
            </a:r>
            <a:r>
              <a:rPr lang="en-US" sz="2700" dirty="0" err="1" smtClean="0"/>
              <a:t>oleh</a:t>
            </a:r>
            <a:r>
              <a:rPr lang="en-US" sz="2700" dirty="0" smtClean="0"/>
              <a:t> </a:t>
            </a:r>
            <a:r>
              <a:rPr lang="en-US" sz="2700" dirty="0" err="1" smtClean="0"/>
              <a:t>karyawan</a:t>
            </a:r>
            <a:r>
              <a:rPr lang="en-US" sz="2700" dirty="0" smtClean="0"/>
              <a:t> yang </a:t>
            </a:r>
            <a:r>
              <a:rPr lang="en-US" sz="2700" dirty="0" err="1" smtClean="0"/>
              <a:t>bertugas</a:t>
            </a:r>
            <a:r>
              <a:rPr lang="en-US" sz="2700" dirty="0" smtClean="0"/>
              <a:t> </a:t>
            </a:r>
            <a:r>
              <a:rPr lang="en-US" sz="2700" dirty="0" err="1" smtClean="0"/>
              <a:t>pada</a:t>
            </a:r>
            <a:r>
              <a:rPr lang="en-US" sz="2700" dirty="0" smtClean="0"/>
              <a:t> </a:t>
            </a:r>
            <a:r>
              <a:rPr lang="en-US" sz="2700" dirty="0" err="1" smtClean="0"/>
              <a:t>pagi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malam</a:t>
            </a:r>
            <a:r>
              <a:rPr lang="en-US" sz="2700" dirty="0" smtClean="0"/>
              <a:t> </a:t>
            </a:r>
            <a:r>
              <a:rPr lang="en-US" sz="2700" dirty="0" err="1" smtClean="0"/>
              <a:t>hari</a:t>
            </a:r>
            <a:r>
              <a:rPr lang="en-US" sz="2700" dirty="0" smtClean="0"/>
              <a:t>.</a:t>
            </a:r>
            <a:endParaRPr lang="id-ID" sz="2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49941"/>
              </p:ext>
            </p:extLst>
          </p:nvPr>
        </p:nvGraphicFramePr>
        <p:xfrm>
          <a:off x="533400" y="2286000"/>
          <a:ext cx="7620000" cy="236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472441"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</a:rPr>
                        <a:t>Kerja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chemeClr val="tx1"/>
                          </a:solidFill>
                        </a:rPr>
                        <a:t>Hasil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chemeClr val="tx1"/>
                          </a:solidFill>
                        </a:rPr>
                        <a:t>Jumlah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chemeClr val="tx1"/>
                          </a:solidFill>
                        </a:rPr>
                        <a:t>Cacat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</a:rPr>
                        <a:t>Cacat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chemeClr val="tx1"/>
                          </a:solidFill>
                        </a:rPr>
                        <a:t>Pagi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905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950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chemeClr val="tx1"/>
                          </a:solidFill>
                        </a:rPr>
                        <a:t>Malam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870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930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err="1" smtClean="0">
                          <a:solidFill>
                            <a:schemeClr val="tx1"/>
                          </a:solidFill>
                        </a:rPr>
                        <a:t>Jumlah</a:t>
                      </a:r>
                      <a:endParaRPr lang="id-ID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1775</a:t>
                      </a:r>
                      <a:endParaRPr lang="id-ID" sz="2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1880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4876800"/>
                <a:ext cx="8229600" cy="8381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700" dirty="0" smtClean="0"/>
                  <a:t>Dengan </a:t>
                </a:r>
                <a:r>
                  <a:rPr lang="en-US" sz="2700" dirty="0" err="1" smtClean="0"/>
                  <a:t>menggunakan</a:t>
                </a:r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700" dirty="0" smtClean="0"/>
                  <a:t>, apakah </a:t>
                </a:r>
                <a:r>
                  <a:rPr lang="en-US" sz="2700" dirty="0" err="1" smtClean="0"/>
                  <a:t>presentase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produk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cacat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independen</a:t>
                </a:r>
                <a:r>
                  <a:rPr lang="en-US" sz="2700" dirty="0"/>
                  <a:t> </a:t>
                </a:r>
                <a:r>
                  <a:rPr lang="en-US" sz="2700" dirty="0" smtClean="0"/>
                  <a:t>(</a:t>
                </a:r>
                <a:r>
                  <a:rPr lang="en-US" sz="2700" dirty="0" err="1" smtClean="0"/>
                  <a:t>tidak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bergantung</a:t>
                </a:r>
                <a:r>
                  <a:rPr lang="en-US" sz="2700" dirty="0" smtClean="0"/>
                  <a:t>) </a:t>
                </a:r>
                <a:r>
                  <a:rPr lang="en-US" sz="2700" dirty="0" err="1" smtClean="0"/>
                  <a:t>dengan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waktu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produk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dihasilkan</a:t>
                </a:r>
                <a:r>
                  <a:rPr lang="en-US" sz="2700" dirty="0" smtClean="0"/>
                  <a:t>?</a:t>
                </a:r>
                <a:endParaRPr lang="id-ID" sz="2700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76800"/>
                <a:ext cx="8229600" cy="838199"/>
              </a:xfrm>
              <a:prstGeom prst="rect">
                <a:avLst/>
              </a:prstGeom>
              <a:blipFill rotWithShape="0">
                <a:blip r:embed="rId2"/>
                <a:stretch>
                  <a:fillRect l="-1407" t="-6569" b="-7810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97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1"/>
          </a:xfrm>
        </p:spPr>
        <p:txBody>
          <a:bodyPr/>
          <a:lstStyle/>
          <a:p>
            <a:r>
              <a:rPr lang="en-US" dirty="0" smtClean="0"/>
              <a:t>CONTOH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868360"/>
                <a:ext cx="8229600" cy="56848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smtClean="0"/>
                  <a:t>Hipotesis: </a:t>
                </a:r>
              </a:p>
              <a:p>
                <a:pPr marL="971550" indent="-514350">
                  <a:buNone/>
                  <a:tabLst>
                    <a:tab pos="800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7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/>
                  <a:t>: </a:t>
                </a:r>
                <a:r>
                  <a:rPr lang="en-US" sz="2700" dirty="0" err="1"/>
                  <a:t>presentase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produk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cacat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independen</a:t>
                </a:r>
                <a:r>
                  <a:rPr lang="en-US" sz="2700" dirty="0"/>
                  <a:t> </a:t>
                </a:r>
                <a:r>
                  <a:rPr lang="en-US" sz="2700" dirty="0" err="1" smtClean="0"/>
                  <a:t>dengan</a:t>
                </a:r>
                <a:r>
                  <a:rPr lang="en-US" sz="2700" dirty="0" smtClean="0"/>
                  <a:t> </a:t>
                </a:r>
                <a:r>
                  <a:rPr lang="en-US" sz="2700" dirty="0" err="1"/>
                  <a:t>waktu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produk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dihasilkan</a:t>
                </a:r>
                <a:r>
                  <a:rPr lang="en-US" sz="2700" dirty="0"/>
                  <a:t> </a:t>
                </a:r>
                <a:endParaRPr lang="en-US" sz="2700" i="1" dirty="0" smtClean="0">
                  <a:latin typeface="Cambria Math" panose="02040503050406030204" pitchFamily="18" charset="0"/>
                </a:endParaRPr>
              </a:p>
              <a:p>
                <a:pPr marL="971550" indent="-514350">
                  <a:buNone/>
                  <a:tabLst>
                    <a:tab pos="800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: </a:t>
                </a:r>
                <a:r>
                  <a:rPr lang="en-US" sz="2700" dirty="0" err="1"/>
                  <a:t>presentase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produk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cacat</a:t>
                </a:r>
                <a:r>
                  <a:rPr lang="en-US" sz="2700" dirty="0"/>
                  <a:t> </a:t>
                </a:r>
                <a:r>
                  <a:rPr lang="en-US" sz="2700" dirty="0" err="1" smtClean="0"/>
                  <a:t>tidak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independen</a:t>
                </a:r>
                <a:r>
                  <a:rPr lang="en-US" sz="2700" dirty="0" smtClean="0"/>
                  <a:t> </a:t>
                </a:r>
                <a:r>
                  <a:rPr lang="en-US" sz="2700" dirty="0" err="1"/>
                  <a:t>dengan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waktu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produk</a:t>
                </a:r>
                <a:r>
                  <a:rPr lang="en-US" sz="2700" dirty="0"/>
                  <a:t> </a:t>
                </a:r>
                <a:r>
                  <a:rPr lang="en-US" sz="2700" dirty="0" err="1" smtClean="0"/>
                  <a:t>dihasilkan</a:t>
                </a:r>
                <a:endParaRPr lang="en-US" sz="27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smtClean="0"/>
                  <a:t>Tingkat </a:t>
                </a:r>
                <a:r>
                  <a:rPr lang="en-US" sz="2700" dirty="0" err="1" smtClean="0"/>
                  <a:t>signifikansi</a:t>
                </a:r>
                <a:r>
                  <a:rPr lang="en-US" sz="2700" dirty="0" smtClean="0"/>
                  <a:t>: </a:t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=0,025</m:t>
                    </m:r>
                  </m:oMath>
                </a14:m>
                <a:endParaRPr lang="en-US" sz="27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err="1" smtClean="0"/>
                  <a:t>Statistik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uji</a:t>
                </a:r>
                <a:r>
                  <a:rPr lang="en-US" sz="2700" dirty="0" smtClean="0"/>
                  <a:t>: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𝑎𝑑</m:t>
                                  </m:r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3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1880 </m:t>
                          </m:r>
                          <m:sSup>
                            <m:sSup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(45)(870)</m:t>
                                  </m:r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(60)(905)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(950)(930)(105)(1775)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=2,621</m:t>
                      </m:r>
                    </m:oMath>
                  </m:oMathPara>
                </a14:m>
                <a:endParaRPr lang="en-US" sz="23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smtClean="0"/>
                  <a:t>Daerah </a:t>
                </a:r>
                <a:r>
                  <a:rPr lang="en-US" sz="2700" dirty="0" err="1" smtClean="0"/>
                  <a:t>kritik</a:t>
                </a:r>
                <a:r>
                  <a:rPr lang="en-US" sz="2700" dirty="0" smtClean="0"/>
                  <a:t>: 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70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700" dirty="0" smtClean="0">
                  <a:ea typeface="Cambria Math" panose="02040503050406030204" pitchFamily="18" charset="0"/>
                </a:endParaRP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&gt;5,024</m:t>
                      </m:r>
                    </m:oMath>
                  </m:oMathPara>
                </a14:m>
                <a:endParaRPr lang="en-US" sz="270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700" dirty="0" err="1" smtClean="0"/>
                  <a:t>Kesimpulan</a:t>
                </a:r>
                <a:endParaRPr lang="en-US" sz="2700" dirty="0" smtClean="0"/>
              </a:p>
              <a:p>
                <a:pPr marL="457200" indent="0" algn="just">
                  <a:buNone/>
                </a:pPr>
                <a:r>
                  <a:rPr lang="en-US" sz="2700" dirty="0" err="1" smtClean="0"/>
                  <a:t>Karena</a:t>
                </a:r>
                <a:r>
                  <a:rPr lang="en-US" sz="2700" dirty="0" smtClean="0"/>
                  <a:t> W=2,621 &lt; 5,024 </a:t>
                </a:r>
                <a:r>
                  <a:rPr lang="en-US" sz="2700" dirty="0" err="1" smtClean="0"/>
                  <a:t>maka</a:t>
                </a:r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/>
                  <a:t> tidak ditolak, </a:t>
                </a:r>
                <a:r>
                  <a:rPr lang="en-US" sz="2700" dirty="0" err="1" smtClean="0"/>
                  <a:t>jadi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presentase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produk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cacat</a:t>
                </a:r>
                <a:r>
                  <a:rPr lang="en-US" sz="2700" dirty="0"/>
                  <a:t> </a:t>
                </a:r>
                <a:r>
                  <a:rPr lang="en-US" sz="2700" dirty="0" err="1" smtClean="0"/>
                  <a:t>independen</a:t>
                </a:r>
                <a:r>
                  <a:rPr lang="en-US" sz="2700" dirty="0" smtClean="0"/>
                  <a:t> </a:t>
                </a:r>
                <a:r>
                  <a:rPr lang="en-US" sz="2700" dirty="0" err="1"/>
                  <a:t>dengan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waktu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produk</a:t>
                </a:r>
                <a:r>
                  <a:rPr lang="en-US" sz="2700" dirty="0"/>
                  <a:t> </a:t>
                </a:r>
                <a:r>
                  <a:rPr lang="en-US" sz="2700" dirty="0" err="1" smtClean="0"/>
                  <a:t>dihasilkan</a:t>
                </a:r>
                <a:r>
                  <a:rPr lang="en-US" sz="2700" dirty="0" smtClean="0"/>
                  <a:t>. </a:t>
                </a:r>
                <a:r>
                  <a:rPr lang="en-US" sz="2700" dirty="0" err="1" smtClean="0"/>
                  <a:t>Artinya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persentase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produk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cacat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sama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untuk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semua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waktu</a:t>
                </a:r>
                <a:r>
                  <a:rPr lang="en-US" sz="2700" dirty="0" smtClean="0"/>
                  <a:t> </a:t>
                </a:r>
                <a:r>
                  <a:rPr lang="en-US" sz="2700" dirty="0" err="1" smtClean="0"/>
                  <a:t>kerja</a:t>
                </a:r>
                <a:r>
                  <a:rPr lang="en-US" sz="2700" dirty="0" smtClean="0"/>
                  <a:t>.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68360"/>
                <a:ext cx="8229600" cy="5684840"/>
              </a:xfrm>
              <a:prstGeom prst="rect">
                <a:avLst/>
              </a:prstGeom>
              <a:blipFill rotWithShape="0">
                <a:blip r:embed="rId2"/>
                <a:stretch>
                  <a:fillRect l="-889" t="-1822" r="-1037" b="-150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37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500" dirty="0" err="1" smtClean="0"/>
              <a:t>Suatu</a:t>
            </a:r>
            <a:r>
              <a:rPr lang="en-US" sz="2500" dirty="0" smtClean="0"/>
              <a:t> </a:t>
            </a:r>
            <a:r>
              <a:rPr lang="en-US" sz="2500" dirty="0" err="1" smtClean="0"/>
              <a:t>sampel</a:t>
            </a:r>
            <a:r>
              <a:rPr lang="en-US" sz="2500" dirty="0" smtClean="0"/>
              <a:t> random 137 </a:t>
            </a:r>
            <a:r>
              <a:rPr lang="en-US" sz="2500" dirty="0" err="1" smtClean="0"/>
              <a:t>ikan</a:t>
            </a:r>
            <a:r>
              <a:rPr lang="en-US" sz="2500" dirty="0" smtClean="0"/>
              <a:t> </a:t>
            </a:r>
            <a:r>
              <a:rPr lang="en-US" sz="2500" dirty="0" err="1" smtClean="0"/>
              <a:t>diambil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melihat</a:t>
            </a:r>
            <a:r>
              <a:rPr lang="en-US" sz="2500" dirty="0" smtClean="0"/>
              <a:t> </a:t>
            </a:r>
            <a:r>
              <a:rPr lang="en-US" sz="2500" dirty="0" err="1" smtClean="0"/>
              <a:t>hubungan</a:t>
            </a:r>
            <a:r>
              <a:rPr lang="en-US" sz="2500" dirty="0" smtClean="0"/>
              <a:t> </a:t>
            </a:r>
            <a:r>
              <a:rPr lang="en-US" sz="2500" dirty="0" err="1" smtClean="0"/>
              <a:t>antara</a:t>
            </a:r>
            <a:r>
              <a:rPr lang="en-US" sz="2500" dirty="0" smtClean="0"/>
              <a:t> </a:t>
            </a:r>
            <a:r>
              <a:rPr lang="en-US" sz="2500" dirty="0" err="1" smtClean="0"/>
              <a:t>kadar</a:t>
            </a:r>
            <a:r>
              <a:rPr lang="en-US" sz="2500" dirty="0" smtClean="0"/>
              <a:t> </a:t>
            </a:r>
            <a:r>
              <a:rPr lang="en-US" sz="2500" dirty="0" err="1" smtClean="0"/>
              <a:t>merkuri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panjang</a:t>
            </a:r>
            <a:r>
              <a:rPr lang="en-US" sz="2500" dirty="0" smtClean="0"/>
              <a:t> </a:t>
            </a:r>
            <a:r>
              <a:rPr lang="en-US" sz="2500" dirty="0" err="1" smtClean="0"/>
              <a:t>ikan</a:t>
            </a:r>
            <a:r>
              <a:rPr lang="en-US" sz="2500" dirty="0" smtClean="0"/>
              <a:t>. </a:t>
            </a:r>
            <a:r>
              <a:rPr lang="en-US" sz="2500" dirty="0" err="1" smtClean="0"/>
              <a:t>Diperoleh</a:t>
            </a:r>
            <a:r>
              <a:rPr lang="en-US" sz="2500" dirty="0" smtClean="0"/>
              <a:t> data </a:t>
            </a:r>
            <a:r>
              <a:rPr lang="en-US" sz="2500" dirty="0" err="1" smtClean="0"/>
              <a:t>sebagai</a:t>
            </a:r>
            <a:r>
              <a:rPr lang="en-US" sz="2500" dirty="0" smtClean="0"/>
              <a:t> </a:t>
            </a:r>
            <a:r>
              <a:rPr lang="en-US" sz="2500" dirty="0" err="1" smtClean="0"/>
              <a:t>berikut</a:t>
            </a:r>
            <a:r>
              <a:rPr lang="en-US" sz="2500" dirty="0" smtClean="0"/>
              <a:t>.</a:t>
            </a:r>
          </a:p>
          <a:p>
            <a:pPr marL="0" indent="0">
              <a:buNone/>
            </a:pPr>
            <a:endParaRPr lang="id-ID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id-ID" sz="2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SOAL (1)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34430"/>
              </p:ext>
            </p:extLst>
          </p:nvPr>
        </p:nvGraphicFramePr>
        <p:xfrm>
          <a:off x="838200" y="2408239"/>
          <a:ext cx="7543800" cy="2819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0734"/>
                <a:gridCol w="2046287"/>
                <a:gridCol w="1941314"/>
                <a:gridCol w="1485465"/>
              </a:tblGrid>
              <a:tr h="44306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  <a:r>
                        <a:rPr lang="en-US" sz="2300" dirty="0" smtClean="0">
                          <a:effectLst/>
                        </a:rPr>
                        <a:t>Kadar </a:t>
                      </a:r>
                      <a:r>
                        <a:rPr lang="en-US" sz="2300" dirty="0" err="1">
                          <a:effectLst/>
                        </a:rPr>
                        <a:t>merkuri</a:t>
                      </a:r>
                      <a:endParaRPr lang="id-ID" sz="23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</a:rPr>
                        <a:t>Panjang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ikan</a:t>
                      </a:r>
                      <a:endParaRPr lang="id-ID" sz="23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</a:rPr>
                        <a:t>Jumlah</a:t>
                      </a:r>
                      <a:endParaRPr lang="id-ID" sz="23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62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&gt;12 cm</a:t>
                      </a:r>
                      <a:endParaRPr lang="id-ID" sz="23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&lt;12 cm</a:t>
                      </a:r>
                      <a:endParaRPr lang="id-ID" sz="23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693555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</a:rPr>
                        <a:t>Tinggi</a:t>
                      </a:r>
                      <a:endParaRPr lang="id-ID" sz="23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24</a:t>
                      </a:r>
                      <a:endParaRPr lang="id-ID" sz="23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10</a:t>
                      </a:r>
                      <a:endParaRPr lang="id-ID" sz="23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34</a:t>
                      </a:r>
                      <a:endParaRPr lang="id-ID" sz="23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83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</a:rPr>
                        <a:t>Rendah</a:t>
                      </a:r>
                      <a:endParaRPr lang="id-ID" sz="23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60</a:t>
                      </a:r>
                      <a:endParaRPr lang="id-ID" sz="23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43</a:t>
                      </a:r>
                      <a:endParaRPr lang="id-ID" sz="23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103</a:t>
                      </a:r>
                      <a:endParaRPr lang="id-ID" sz="23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effectLst/>
                        </a:rPr>
                        <a:t>Jumlah</a:t>
                      </a:r>
                      <a:endParaRPr lang="id-ID" sz="23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84</a:t>
                      </a:r>
                      <a:endParaRPr lang="id-ID" sz="23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53</a:t>
                      </a:r>
                      <a:endParaRPr lang="id-ID" sz="23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137</a:t>
                      </a:r>
                      <a:endParaRPr lang="id-ID" sz="23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54102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500" dirty="0" smtClean="0"/>
                  <a:t>Dengan </a:t>
                </a:r>
                <a:r>
                  <a:rPr lang="en-US" sz="2500" dirty="0" err="1"/>
                  <a:t>menggunakan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en-US" sz="2500" dirty="0"/>
                  <a:t>, </a:t>
                </a:r>
                <a:r>
                  <a:rPr lang="en-US" sz="2500" dirty="0" err="1"/>
                  <a:t>apakah</a:t>
                </a:r>
                <a:r>
                  <a:rPr lang="en-US" sz="2500" dirty="0"/>
                  <a:t> </a:t>
                </a:r>
                <a:r>
                  <a:rPr lang="en-US" sz="2500" dirty="0" err="1" smtClean="0"/>
                  <a:t>panjang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ikan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independen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dengan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kadar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merkuri</a:t>
                </a:r>
                <a:r>
                  <a:rPr lang="en-US" sz="2500" dirty="0" smtClean="0"/>
                  <a:t>?</a:t>
                </a:r>
                <a:endParaRPr lang="id-ID" sz="2500" dirty="0"/>
              </a:p>
              <a:p>
                <a:pPr marL="0" indent="0">
                  <a:buFont typeface="Arial" pitchFamily="34" charset="0"/>
                  <a:buNone/>
                </a:pPr>
                <a:endParaRPr lang="id-ID" sz="25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id-ID" sz="25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86868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1123" t="-4278" r="-14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73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52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 err="1" smtClean="0"/>
              <a:t>Buat</a:t>
            </a:r>
            <a:r>
              <a:rPr lang="en-US" sz="2500" dirty="0" smtClean="0"/>
              <a:t> kelompok </a:t>
            </a:r>
            <a:r>
              <a:rPr lang="en-US" sz="2500" dirty="0" err="1" smtClean="0"/>
              <a:t>beranggotakan</a:t>
            </a:r>
            <a:r>
              <a:rPr lang="en-US" sz="2500" dirty="0" smtClean="0"/>
              <a:t> 4-5 orang!</a:t>
            </a:r>
          </a:p>
          <a:p>
            <a:pPr marL="0" indent="0" algn="just">
              <a:buNone/>
            </a:pPr>
            <a:r>
              <a:rPr lang="en-US" sz="2500" dirty="0" err="1" smtClean="0"/>
              <a:t>Cari</a:t>
            </a:r>
            <a:r>
              <a:rPr lang="en-US" sz="2500" dirty="0" smtClean="0"/>
              <a:t> </a:t>
            </a:r>
            <a:r>
              <a:rPr lang="en-US" sz="2500" dirty="0" err="1" smtClean="0"/>
              <a:t>contoh</a:t>
            </a:r>
            <a:r>
              <a:rPr lang="en-US" sz="2500" dirty="0" smtClean="0"/>
              <a:t> </a:t>
            </a:r>
            <a:r>
              <a:rPr lang="en-US" sz="2500" dirty="0" err="1" smtClean="0"/>
              <a:t>kasus</a:t>
            </a:r>
            <a:r>
              <a:rPr lang="en-US" sz="2500" dirty="0" smtClean="0"/>
              <a:t> </a:t>
            </a:r>
            <a:r>
              <a:rPr lang="en-US" sz="2500" dirty="0" err="1" smtClean="0"/>
              <a:t>uji</a:t>
            </a:r>
            <a:r>
              <a:rPr lang="en-US" sz="2500" dirty="0" smtClean="0"/>
              <a:t> </a:t>
            </a:r>
            <a:r>
              <a:rPr lang="en-US" sz="2500" dirty="0" err="1" smtClean="0"/>
              <a:t>independesi</a:t>
            </a:r>
            <a:r>
              <a:rPr lang="en-US" sz="2500" dirty="0" smtClean="0"/>
              <a:t> di </a:t>
            </a:r>
            <a:r>
              <a:rPr lang="en-US" sz="2500" dirty="0" err="1" smtClean="0"/>
              <a:t>bidang</a:t>
            </a:r>
            <a:r>
              <a:rPr lang="en-US" sz="2500" dirty="0" smtClean="0"/>
              <a:t> </a:t>
            </a:r>
            <a:r>
              <a:rPr lang="en-US" sz="2500" dirty="0" err="1" smtClean="0"/>
              <a:t>pertanian</a:t>
            </a:r>
            <a:r>
              <a:rPr lang="en-US" sz="2500" dirty="0" smtClean="0"/>
              <a:t>!</a:t>
            </a:r>
          </a:p>
          <a:p>
            <a:pPr marL="0" indent="0" algn="just">
              <a:buNone/>
            </a:pPr>
            <a:endParaRPr lang="id-ID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id-ID" sz="2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SOAL (2)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204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4600" y="3225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pic>
        <p:nvPicPr>
          <p:cNvPr id="2051" name="Picture 3" descr="D:\SEMUA YANG PATEN ADA DISINI\logo ugm BAKUI\akarjulang_biru_transp (1)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375126" cy="3268133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>
            <a:off x="6172200" y="1701800"/>
            <a:ext cx="0" cy="365760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180</Words>
  <Application>Microsoft Office PowerPoint</Application>
  <PresentationFormat>On-screen Show (4:3)</PresentationFormat>
  <Paragraphs>111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MS Mincho</vt:lpstr>
      <vt:lpstr>Times New Roman</vt:lpstr>
      <vt:lpstr>Wingdings</vt:lpstr>
      <vt:lpstr>Office Theme</vt:lpstr>
      <vt:lpstr>PowerPoint Presentation</vt:lpstr>
      <vt:lpstr>TABEL KATEGORIK 2×2</vt:lpstr>
      <vt:lpstr>UJI INDEPENDENSI</vt:lpstr>
      <vt:lpstr>CONTOH</vt:lpstr>
      <vt:lpstr>CONTOH</vt:lpstr>
      <vt:lpstr>SOAL (1)</vt:lpstr>
      <vt:lpstr>SOAL (2)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hp</cp:lastModifiedBy>
  <cp:revision>279</cp:revision>
  <dcterms:created xsi:type="dcterms:W3CDTF">2015-01-09T03:42:23Z</dcterms:created>
  <dcterms:modified xsi:type="dcterms:W3CDTF">2018-04-25T13:41:44Z</dcterms:modified>
</cp:coreProperties>
</file>